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28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8" r:id="rId23"/>
    <p:sldId id="287" r:id="rId24"/>
  </p:sldIdLst>
  <p:sldSz cx="12192000" cy="6858000"/>
  <p:notesSz cx="6858000" cy="9144000"/>
  <p:embeddedFontLst>
    <p:embeddedFont>
      <p:font typeface="나눔명조 ExtraBold" panose="02020603020101020101" pitchFamily="18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라운드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EDB26-65C7-4BB3-8D71-1374D80BE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9A4C9-1AB1-494C-91F2-238E91ECF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B38FD-173A-474E-BE98-430DBE4C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AD0DC-A841-4857-A4B9-31233105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A0B55-4E33-403D-80F0-085AE103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7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1A298-8A1A-4DB9-8E06-1D928D9F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A3E4CE-D996-4B13-817B-B32FDD198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EFDBA-BB28-4D0D-B969-C94B6FB4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FA950-5A2F-4B2B-9BA5-85EFF05B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5FEBE-5972-48A8-8F8B-46346C8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8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621FC-E52C-47CF-BFED-F1EF0BF27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70E3AA-818E-4180-871A-F51AD54EB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9104F-1CA1-4D19-A361-C5028E4E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FCFED-2407-405D-ACCA-2C0D38DD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CB7F9-2239-4547-A88C-8CF812FC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5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D20E5-9312-4662-9E2A-1DF0C42A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238A1-EAF8-4DD1-8814-48CBD351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38C223-1586-4FC0-BABC-D19C1630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C839C-3161-44CE-B268-7C8A7CFC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458C9-9584-4E29-8FA4-C2C95623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7066E-C247-46CB-80F9-035264BD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52FC85-7513-41E3-8423-6F04B338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18649-0982-446D-A180-51A1D190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B1637-5E4A-4F12-AE88-0DA0A6C3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C7012-93EB-4C84-A759-C879249E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8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F095F-89D0-495B-9E43-C2EDDCAB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9D39D-ABE2-48E7-8D09-1CCCD265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E27E22-66C4-49BB-94CB-105CDD244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DAF871-4219-4BC0-87D5-6D671D44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D701C-1784-446F-87A3-7736C096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B2777-6A00-4CAD-8038-A58DCA81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9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A6850-3CCB-4597-BC28-F3EC5091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0B3A25-1AA1-4539-B522-6E3B7AF10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C91469-1423-4C00-AE40-43251ACA3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A2A5DB-1C08-4443-BE70-88866EB49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F8A8C6-0DDD-4D14-B18A-FEB3D9A07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539016-93DF-4319-A4DF-5256AB74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E107A0-8B5C-45FD-8C50-A6E15CE7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FF4CC4-890A-4CFF-9DDF-C03F6CDF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1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A4077-60FA-4FE3-80B8-6CFA9EDD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C846BA-3C16-4039-886A-F1CCE875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0895BC-0EBD-4BD0-B2F6-2845F23F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30AE2-B4B5-4F3F-877B-05309CBC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9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A638CD-F736-492B-9711-C502CF1B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41A8C3-3ADB-451E-95C1-3B2A8CDF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7C19E7-F4CB-44E7-9A6F-CEAA4BAF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7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F9E40-BBB2-4969-B7EE-0D8D80DA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A49B6-EDA8-4E9B-8551-D14E62AD3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D5F38B-4C52-4834-AA7B-687A0165C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346333-2F7A-4E70-95E2-ACED4CA7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56946-7295-4FE5-92FD-56187F83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996D1-CE40-40B0-83AB-3B12A5A2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47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A8BBC-547D-43E3-88A5-46B6AA7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27A0C8-29E5-471D-9EA6-56DD44E1D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54B3B-D235-4F94-A9DF-8A7CCFED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47D58-9B4C-411A-9B8A-D79FBA1D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55D4E-93AC-47D9-86F8-0A73E13B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0A151-7036-4E25-9BDD-CBF4916E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0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248F61-B76D-4EA9-A14A-6149E830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DDC1C-C16A-4C11-9DF3-248B18CAA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3353E-A2EF-4116-AC78-3C6DEE105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3378E-E09A-43A1-829F-310975F471B2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F6C7A-1BF7-448B-A26B-306FCE0A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BC51F-160C-494F-B327-B1C14D525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4C6C-586D-4F14-95CA-51B0A04FA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6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92F7AE-33C6-4888-915B-402FBC82CE5C}"/>
              </a:ext>
            </a:extLst>
          </p:cNvPr>
          <p:cNvSpPr/>
          <p:nvPr/>
        </p:nvSpPr>
        <p:spPr>
          <a:xfrm>
            <a:off x="7941830" y="5551436"/>
            <a:ext cx="330411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공부하고싶다 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85CF9D-72FA-40B1-B1DE-EDCBF3ED06BC}"/>
              </a:ext>
            </a:extLst>
          </p:cNvPr>
          <p:cNvSpPr/>
          <p:nvPr/>
        </p:nvSpPr>
        <p:spPr>
          <a:xfrm>
            <a:off x="2117651" y="2165681"/>
            <a:ext cx="794320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 디자인 </a:t>
            </a:r>
            <a:r>
              <a:rPr lang="en-US" altLang="ko-KR" sz="5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5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5D3C9C-F01C-41D2-8002-A22A7529CDCA}"/>
              </a:ext>
            </a:extLst>
          </p:cNvPr>
          <p:cNvSpPr/>
          <p:nvPr/>
        </p:nvSpPr>
        <p:spPr>
          <a:xfrm>
            <a:off x="2244260" y="3276547"/>
            <a:ext cx="82894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딥러닝을 활용한 버스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 시스템 개발 연구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4D4F08-17FD-4486-8554-879076F47A3D}"/>
              </a:ext>
            </a:extLst>
          </p:cNvPr>
          <p:cNvSpPr/>
          <p:nvPr/>
        </p:nvSpPr>
        <p:spPr>
          <a:xfrm>
            <a:off x="630325" y="2530199"/>
            <a:ext cx="11282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제주 특별 자치도 및 타 지역에서의 재차 인원 정보가 제공되지 않거나 정확하지 않다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30325" y="1870267"/>
            <a:ext cx="7681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0D0E73-3CCC-419E-9563-BCD215FF0159}"/>
              </a:ext>
            </a:extLst>
          </p:cNvPr>
          <p:cNvSpPr/>
          <p:nvPr/>
        </p:nvSpPr>
        <p:spPr>
          <a:xfrm>
            <a:off x="1580686" y="3190132"/>
            <a:ext cx="959589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승객 카드 이용 데이터를 통한 하차 미 태그 발생 빈도수 분석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33%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AE10A1F-364C-433A-99D8-E9035F434A53}"/>
              </a:ext>
            </a:extLst>
          </p:cNvPr>
          <p:cNvCxnSpPr>
            <a:cxnSpLocks/>
          </p:cNvCxnSpPr>
          <p:nvPr/>
        </p:nvCxnSpPr>
        <p:spPr>
          <a:xfrm>
            <a:off x="812527" y="340141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083F7B-0A01-491E-9953-C84EF47BBFD8}"/>
              </a:ext>
            </a:extLst>
          </p:cNvPr>
          <p:cNvSpPr/>
          <p:nvPr/>
        </p:nvSpPr>
        <p:spPr>
          <a:xfrm>
            <a:off x="1580686" y="3850065"/>
            <a:ext cx="97497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지방대중교통계획 보고서를 통한 현금 사용 인원 파악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2016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약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36%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E40EF6A-DF29-465D-ADD8-9417501840AD}"/>
              </a:ext>
            </a:extLst>
          </p:cNvPr>
          <p:cNvCxnSpPr>
            <a:cxnSpLocks/>
          </p:cNvCxnSpPr>
          <p:nvPr/>
        </p:nvCxnSpPr>
        <p:spPr>
          <a:xfrm>
            <a:off x="812527" y="4061352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8CD3A1-B29F-46D1-95A7-C74E00C95326}"/>
              </a:ext>
            </a:extLst>
          </p:cNvPr>
          <p:cNvSpPr/>
          <p:nvPr/>
        </p:nvSpPr>
        <p:spPr>
          <a:xfrm>
            <a:off x="1014404" y="4603198"/>
            <a:ext cx="617989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재차 인원 정보 제공을 위한 계수 연구를 진행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81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4D4F08-17FD-4486-8554-879076F47A3D}"/>
              </a:ext>
            </a:extLst>
          </p:cNvPr>
          <p:cNvSpPr/>
          <p:nvPr/>
        </p:nvSpPr>
        <p:spPr>
          <a:xfrm>
            <a:off x="630325" y="2530199"/>
            <a:ext cx="35589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천장형 카메라 계수 연구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30325" y="1870267"/>
            <a:ext cx="20954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 연구 분석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AE10A1F-364C-433A-99D8-E9035F434A53}"/>
              </a:ext>
            </a:extLst>
          </p:cNvPr>
          <p:cNvCxnSpPr>
            <a:cxnSpLocks/>
          </p:cNvCxnSpPr>
          <p:nvPr/>
        </p:nvCxnSpPr>
        <p:spPr>
          <a:xfrm>
            <a:off x="812527" y="340141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E40EF6A-DF29-465D-ADD8-9417501840AD}"/>
              </a:ext>
            </a:extLst>
          </p:cNvPr>
          <p:cNvCxnSpPr>
            <a:cxnSpLocks/>
          </p:cNvCxnSpPr>
          <p:nvPr/>
        </p:nvCxnSpPr>
        <p:spPr>
          <a:xfrm>
            <a:off x="823452" y="4429841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B8FAC6-203A-4FD6-B8F9-8630C196D96E}"/>
              </a:ext>
            </a:extLst>
          </p:cNvPr>
          <p:cNvSpPr/>
          <p:nvPr/>
        </p:nvSpPr>
        <p:spPr>
          <a:xfrm>
            <a:off x="1580686" y="3190132"/>
            <a:ext cx="915507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천장형 카메라 계수 방식의  영상 픽셀 색상값 변화 취약성을 보완하는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방법으로 안면 감지 딥러닝 활용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 방식 제시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DB6196-A51A-42C0-857A-39FD0C0CE903}"/>
              </a:ext>
            </a:extLst>
          </p:cNvPr>
          <p:cNvSpPr/>
          <p:nvPr/>
        </p:nvSpPr>
        <p:spPr>
          <a:xfrm>
            <a:off x="1580686" y="4218478"/>
            <a:ext cx="87094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연구는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하차를 판단하기 위한 방법만 연구하기 때문에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결과 데이터를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시스템에 전송하는 방식을 제시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79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58032072" descr="EMB0000d6dc3472">
            <a:extLst>
              <a:ext uri="{FF2B5EF4-FFF2-40B4-BE49-F238E27FC236}">
                <a16:creationId xmlns:a16="http://schemas.microsoft.com/office/drawing/2014/main" id="{7497C8DF-A67A-4B0D-80E9-4D416D5D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7" y="492370"/>
            <a:ext cx="3963190" cy="522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A36EB9-4DED-4A23-B3C6-6F7F45E85B6F}"/>
              </a:ext>
            </a:extLst>
          </p:cNvPr>
          <p:cNvSpPr/>
          <p:nvPr/>
        </p:nvSpPr>
        <p:spPr>
          <a:xfrm>
            <a:off x="8294933" y="5940426"/>
            <a:ext cx="26789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모듈별 설계도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3E33A9-F6A2-4FC1-85E4-A4DC9DAF003A}"/>
              </a:ext>
            </a:extLst>
          </p:cNvPr>
          <p:cNvSpPr/>
          <p:nvPr/>
        </p:nvSpPr>
        <p:spPr>
          <a:xfrm>
            <a:off x="650523" y="2983144"/>
            <a:ext cx="586570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출입구 접근 승객 파악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PIR,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29E257-02F1-4239-8718-7F9812B602F6}"/>
              </a:ext>
            </a:extLst>
          </p:cNvPr>
          <p:cNvSpPr/>
          <p:nvPr/>
        </p:nvSpPr>
        <p:spPr>
          <a:xfrm>
            <a:off x="650523" y="3598537"/>
            <a:ext cx="50289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위치의 경도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 파악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4A6C03-7CE1-4651-AAE3-EA0E5928AD31}"/>
              </a:ext>
            </a:extLst>
          </p:cNvPr>
          <p:cNvSpPr/>
          <p:nvPr/>
        </p:nvSpPr>
        <p:spPr>
          <a:xfrm>
            <a:off x="650523" y="4213930"/>
            <a:ext cx="43476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센서 데이터 통신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WIFI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39473B-DACB-4782-9A43-1618F1E4F005}"/>
              </a:ext>
            </a:extLst>
          </p:cNvPr>
          <p:cNvSpPr/>
          <p:nvPr/>
        </p:nvSpPr>
        <p:spPr>
          <a:xfrm>
            <a:off x="650523" y="4835499"/>
            <a:ext cx="3297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카메라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촬영 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9CC47C-5067-42CC-B36E-87C98379E9DB}"/>
              </a:ext>
            </a:extLst>
          </p:cNvPr>
          <p:cNvSpPr/>
          <p:nvPr/>
        </p:nvSpPr>
        <p:spPr>
          <a:xfrm>
            <a:off x="713485" y="2405543"/>
            <a:ext cx="12923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IoT </a:t>
            </a:r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25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58032072" descr="EMB0000d6dc3472">
            <a:extLst>
              <a:ext uri="{FF2B5EF4-FFF2-40B4-BE49-F238E27FC236}">
                <a16:creationId xmlns:a16="http://schemas.microsoft.com/office/drawing/2014/main" id="{7497C8DF-A67A-4B0D-80E9-4D416D5D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7" y="492370"/>
            <a:ext cx="3963190" cy="522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A36EB9-4DED-4A23-B3C6-6F7F45E85B6F}"/>
              </a:ext>
            </a:extLst>
          </p:cNvPr>
          <p:cNvSpPr/>
          <p:nvPr/>
        </p:nvSpPr>
        <p:spPr>
          <a:xfrm>
            <a:off x="8294933" y="5940426"/>
            <a:ext cx="26789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모듈별 설계도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3E33A9-F6A2-4FC1-85E4-A4DC9DAF003A}"/>
              </a:ext>
            </a:extLst>
          </p:cNvPr>
          <p:cNvSpPr/>
          <p:nvPr/>
        </p:nvSpPr>
        <p:spPr>
          <a:xfrm>
            <a:off x="650523" y="2983144"/>
            <a:ext cx="49888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데이터 처리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29E257-02F1-4239-8718-7F9812B602F6}"/>
              </a:ext>
            </a:extLst>
          </p:cNvPr>
          <p:cNvSpPr/>
          <p:nvPr/>
        </p:nvSpPr>
        <p:spPr>
          <a:xfrm>
            <a:off x="669959" y="3560745"/>
            <a:ext cx="622959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 프로그램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움직임을 통해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승객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하차를 계수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9CC47C-5067-42CC-B36E-87C98379E9DB}"/>
              </a:ext>
            </a:extLst>
          </p:cNvPr>
          <p:cNvSpPr/>
          <p:nvPr/>
        </p:nvSpPr>
        <p:spPr>
          <a:xfrm>
            <a:off x="713485" y="2405543"/>
            <a:ext cx="201529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환경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73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A27795-7A8F-4BD0-BBFF-BD0301093C37}"/>
              </a:ext>
            </a:extLst>
          </p:cNvPr>
          <p:cNvSpPr/>
          <p:nvPr/>
        </p:nvSpPr>
        <p:spPr>
          <a:xfrm>
            <a:off x="1455416" y="1741017"/>
            <a:ext cx="21387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IoT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 결과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AC06EC-6284-4EE8-B089-40913B938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738" y="13612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58030072" descr="EMB0000d6dc348a">
            <a:extLst>
              <a:ext uri="{FF2B5EF4-FFF2-40B4-BE49-F238E27FC236}">
                <a16:creationId xmlns:a16="http://schemas.microsoft.com/office/drawing/2014/main" id="{CA7EC7E5-961C-42C4-9C3F-9E3C536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02" y="1486215"/>
            <a:ext cx="2637768" cy="37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58030312" descr="EMB0000d6dc348d">
            <a:extLst>
              <a:ext uri="{FF2B5EF4-FFF2-40B4-BE49-F238E27FC236}">
                <a16:creationId xmlns:a16="http://schemas.microsoft.com/office/drawing/2014/main" id="{0303D427-0812-404D-8025-C3D97E4A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0"/>
          <a:stretch>
            <a:fillRect/>
          </a:stretch>
        </p:blipFill>
        <p:spPr bwMode="auto">
          <a:xfrm>
            <a:off x="5827594" y="1486215"/>
            <a:ext cx="2575793" cy="37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_x258030472" descr="EMB0000d6dc3490">
            <a:extLst>
              <a:ext uri="{FF2B5EF4-FFF2-40B4-BE49-F238E27FC236}">
                <a16:creationId xmlns:a16="http://schemas.microsoft.com/office/drawing/2014/main" id="{B3E1D611-5806-4401-8DF0-00051E80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35" y="2663004"/>
            <a:ext cx="3443846" cy="25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55E3BD-EBF5-4105-85AD-DD4A6419EC56}"/>
              </a:ext>
            </a:extLst>
          </p:cNvPr>
          <p:cNvSpPr/>
          <p:nvPr/>
        </p:nvSpPr>
        <p:spPr>
          <a:xfrm>
            <a:off x="1364694" y="5502790"/>
            <a:ext cx="36343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계단에 설치된 시스템 예시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E18DF4-746C-434D-AB9B-D749BBA611C1}"/>
              </a:ext>
            </a:extLst>
          </p:cNvPr>
          <p:cNvSpPr/>
          <p:nvPr/>
        </p:nvSpPr>
        <p:spPr>
          <a:xfrm>
            <a:off x="6501410" y="5496724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동작 여부 실험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54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A27795-7A8F-4BD0-BBFF-BD0301093C37}"/>
              </a:ext>
            </a:extLst>
          </p:cNvPr>
          <p:cNvSpPr/>
          <p:nvPr/>
        </p:nvSpPr>
        <p:spPr>
          <a:xfrm>
            <a:off x="1455416" y="1741017"/>
            <a:ext cx="26019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GPS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처리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AC06EC-6284-4EE8-B089-40913B938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738" y="13612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43FFA6-3374-481E-B352-FD1C21DD4C14}"/>
              </a:ext>
            </a:extLst>
          </p:cNvPr>
          <p:cNvSpPr/>
          <p:nvPr/>
        </p:nvSpPr>
        <p:spPr>
          <a:xfrm>
            <a:off x="915619" y="2348068"/>
            <a:ext cx="54841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아두이노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시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NMEA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발생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C2EC35-F400-4894-BCD5-1C4B5CBBBE33}"/>
              </a:ext>
            </a:extLst>
          </p:cNvPr>
          <p:cNvCxnSpPr>
            <a:cxnSpLocks/>
          </p:cNvCxnSpPr>
          <p:nvPr/>
        </p:nvCxnSpPr>
        <p:spPr>
          <a:xfrm>
            <a:off x="6399813" y="2591985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6BC58E-C0C7-41FC-833B-F3A7D571B21F}"/>
              </a:ext>
            </a:extLst>
          </p:cNvPr>
          <p:cNvSpPr/>
          <p:nvPr/>
        </p:nvSpPr>
        <p:spPr>
          <a:xfrm>
            <a:off x="7261233" y="2348068"/>
            <a:ext cx="28745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GPGGA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코드를 파싱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1A2784-0A44-4597-A796-C2CFBB61E5E3}"/>
              </a:ext>
            </a:extLst>
          </p:cNvPr>
          <p:cNvSpPr/>
          <p:nvPr/>
        </p:nvSpPr>
        <p:spPr>
          <a:xfrm>
            <a:off x="1944293" y="3040167"/>
            <a:ext cx="20954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위치 파악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C01CA7F-F573-4749-9D95-FCE9C8E7EABA}"/>
              </a:ext>
            </a:extLst>
          </p:cNvPr>
          <p:cNvCxnSpPr>
            <a:cxnSpLocks/>
          </p:cNvCxnSpPr>
          <p:nvPr/>
        </p:nvCxnSpPr>
        <p:spPr>
          <a:xfrm>
            <a:off x="1171219" y="3251398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20E0B9-01AE-4203-8D75-76C52636CCF1}"/>
              </a:ext>
            </a:extLst>
          </p:cNvPr>
          <p:cNvSpPr/>
          <p:nvPr/>
        </p:nvSpPr>
        <p:spPr>
          <a:xfrm>
            <a:off x="669959" y="3883209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B06E51-6CAD-47F1-BE99-A8A27DDE8E95}"/>
              </a:ext>
            </a:extLst>
          </p:cNvPr>
          <p:cNvSpPr/>
          <p:nvPr/>
        </p:nvSpPr>
        <p:spPr>
          <a:xfrm>
            <a:off x="1455416" y="3936583"/>
            <a:ext cx="21980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클라우드 환경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3A03EF-3FFE-49AA-B35D-038D5F66C34C}"/>
              </a:ext>
            </a:extLst>
          </p:cNvPr>
          <p:cNvSpPr/>
          <p:nvPr/>
        </p:nvSpPr>
        <p:spPr>
          <a:xfrm>
            <a:off x="915619" y="4688803"/>
            <a:ext cx="92063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YR-022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광각 카메라 모듈로 촬영한 동영상을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Colab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전송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8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2480F77-129B-461A-B860-7F2613C56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58030072" descr="EMB0000d6dc3493">
            <a:extLst>
              <a:ext uri="{FF2B5EF4-FFF2-40B4-BE49-F238E27FC236}">
                <a16:creationId xmlns:a16="http://schemas.microsoft.com/office/drawing/2014/main" id="{8A4DCCDE-B8FB-415B-A6BA-9BF974A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88" y="1294076"/>
            <a:ext cx="4053385" cy="42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57C0A3-3701-442A-A9E9-4C6229A37FEC}"/>
              </a:ext>
            </a:extLst>
          </p:cNvPr>
          <p:cNvSpPr/>
          <p:nvPr/>
        </p:nvSpPr>
        <p:spPr>
          <a:xfrm>
            <a:off x="3429677" y="5812868"/>
            <a:ext cx="44246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colab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프로그램 화면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1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A27795-7A8F-4BD0-BBFF-BD0301093C37}"/>
              </a:ext>
            </a:extLst>
          </p:cNvPr>
          <p:cNvSpPr/>
          <p:nvPr/>
        </p:nvSpPr>
        <p:spPr>
          <a:xfrm>
            <a:off x="1455416" y="1741017"/>
            <a:ext cx="16145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인식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3A03EF-3FFE-49AA-B35D-038D5F66C34C}"/>
              </a:ext>
            </a:extLst>
          </p:cNvPr>
          <p:cNvSpPr/>
          <p:nvPr/>
        </p:nvSpPr>
        <p:spPr>
          <a:xfrm>
            <a:off x="2007172" y="5679603"/>
            <a:ext cx="23599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yolo-face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337" name="_x258030872" descr="EMB0000d6dc3496">
            <a:extLst>
              <a:ext uri="{FF2B5EF4-FFF2-40B4-BE49-F238E27FC236}">
                <a16:creationId xmlns:a16="http://schemas.microsoft.com/office/drawing/2014/main" id="{6E664CB6-5596-4C1C-9DF8-21F245E1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8" y="2718274"/>
            <a:ext cx="5728558" cy="27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199B9B-3C62-48A8-A902-A8B9C8B4319D}"/>
              </a:ext>
            </a:extLst>
          </p:cNvPr>
          <p:cNvSpPr/>
          <p:nvPr/>
        </p:nvSpPr>
        <p:spPr>
          <a:xfrm>
            <a:off x="6793224" y="2908627"/>
            <a:ext cx="46698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마스크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선글라스를 착용한 사람도 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높은 확률로 사람이라고 판단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E89948-8C66-484D-B68F-9D80CC819382}"/>
              </a:ext>
            </a:extLst>
          </p:cNvPr>
          <p:cNvSpPr/>
          <p:nvPr/>
        </p:nvSpPr>
        <p:spPr>
          <a:xfrm>
            <a:off x="6780354" y="4890449"/>
            <a:ext cx="504176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인식된 얼굴 좌표를 기준으로 유사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좌표를 구하여 안면 움직임 계산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3DBA26-766C-464F-9566-CCDC35118513}"/>
              </a:ext>
            </a:extLst>
          </p:cNvPr>
          <p:cNvSpPr/>
          <p:nvPr/>
        </p:nvSpPr>
        <p:spPr>
          <a:xfrm>
            <a:off x="6462684" y="2908627"/>
            <a:ext cx="3305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765A0E-E9E6-49CA-8DF6-31CB903A1585}"/>
              </a:ext>
            </a:extLst>
          </p:cNvPr>
          <p:cNvSpPr/>
          <p:nvPr/>
        </p:nvSpPr>
        <p:spPr>
          <a:xfrm>
            <a:off x="6462684" y="4290378"/>
            <a:ext cx="3305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FCB77-6B18-488E-B5E3-3D4927ED992B}"/>
              </a:ext>
            </a:extLst>
          </p:cNvPr>
          <p:cNvSpPr/>
          <p:nvPr/>
        </p:nvSpPr>
        <p:spPr>
          <a:xfrm>
            <a:off x="6752793" y="4290378"/>
            <a:ext cx="2387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인식을 활용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B18E272-D44C-4F51-A00C-D2A8435A4728}"/>
              </a:ext>
            </a:extLst>
          </p:cNvPr>
          <p:cNvCxnSpPr>
            <a:cxnSpLocks/>
          </p:cNvCxnSpPr>
          <p:nvPr/>
        </p:nvCxnSpPr>
        <p:spPr>
          <a:xfrm>
            <a:off x="9231906" y="4537538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8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A27795-7A8F-4BD0-BBFF-BD0301093C37}"/>
              </a:ext>
            </a:extLst>
          </p:cNvPr>
          <p:cNvSpPr/>
          <p:nvPr/>
        </p:nvSpPr>
        <p:spPr>
          <a:xfrm>
            <a:off x="1455416" y="1741017"/>
            <a:ext cx="16145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인식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03B972-7CA4-45B0-9FD3-1A6916500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59" y="2188378"/>
            <a:ext cx="32062080" cy="19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58030472" descr="EMB0000d6dc3499">
            <a:extLst>
              <a:ext uri="{FF2B5EF4-FFF2-40B4-BE49-F238E27FC236}">
                <a16:creationId xmlns:a16="http://schemas.microsoft.com/office/drawing/2014/main" id="{C75AC94F-BD9B-4D6F-93F8-632E1DAA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6" y="2683947"/>
            <a:ext cx="4997329" cy="27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64EB22D-691B-4694-A6B0-2BE56B577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453" y="2216156"/>
            <a:ext cx="43085108" cy="195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258026072" descr="EMB0000d6dc349c">
            <a:extLst>
              <a:ext uri="{FF2B5EF4-FFF2-40B4-BE49-F238E27FC236}">
                <a16:creationId xmlns:a16="http://schemas.microsoft.com/office/drawing/2014/main" id="{DE36942F-3C5D-4C73-A28A-4EE1C2CE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541" y="2687423"/>
            <a:ext cx="4956393" cy="27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9E3AAC-AA54-4F9B-B78D-7FC89686D871}"/>
              </a:ext>
            </a:extLst>
          </p:cNvPr>
          <p:cNvCxnSpPr>
            <a:cxnSpLocks/>
          </p:cNvCxnSpPr>
          <p:nvPr/>
        </p:nvCxnSpPr>
        <p:spPr>
          <a:xfrm>
            <a:off x="5693178" y="4116914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6440A9-6EC2-4095-9067-76C6CFB54DC2}"/>
              </a:ext>
            </a:extLst>
          </p:cNvPr>
          <p:cNvSpPr/>
          <p:nvPr/>
        </p:nvSpPr>
        <p:spPr>
          <a:xfrm>
            <a:off x="1283784" y="5690682"/>
            <a:ext cx="33265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하차 계수 테스트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3A6E8B-E0CB-47E1-882D-535B78871BDB}"/>
              </a:ext>
            </a:extLst>
          </p:cNvPr>
          <p:cNvSpPr/>
          <p:nvPr/>
        </p:nvSpPr>
        <p:spPr>
          <a:xfrm>
            <a:off x="7312461" y="5690682"/>
            <a:ext cx="33265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하차 계수 테스트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905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167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결과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03B972-7CA4-45B0-9FD3-1A6916500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59" y="2188378"/>
            <a:ext cx="32062080" cy="19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3F3E28-E50C-4899-9A68-5789F8AB5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1" y="2334176"/>
            <a:ext cx="22933544" cy="239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1CDEDF-9579-4936-9355-CC986CEF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48" y="2513847"/>
            <a:ext cx="8538559" cy="20350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316D15-AAA5-403A-9F99-AB862A2E66B0}"/>
              </a:ext>
            </a:extLst>
          </p:cNvPr>
          <p:cNvSpPr/>
          <p:nvPr/>
        </p:nvSpPr>
        <p:spPr>
          <a:xfrm>
            <a:off x="779141" y="4718059"/>
            <a:ext cx="289534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실혐의 계산 정확도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1D99F1-1DB4-48C6-BCDE-F0FB968FCAC1}"/>
              </a:ext>
            </a:extLst>
          </p:cNvPr>
          <p:cNvSpPr/>
          <p:nvPr/>
        </p:nvSpPr>
        <p:spPr>
          <a:xfrm>
            <a:off x="4260796" y="4672241"/>
            <a:ext cx="32303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 :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실제 하차한 인원 수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9BAF0A-49E3-4AE3-896F-250CB65B2951}"/>
              </a:ext>
            </a:extLst>
          </p:cNvPr>
          <p:cNvSpPr/>
          <p:nvPr/>
        </p:nvSpPr>
        <p:spPr>
          <a:xfrm>
            <a:off x="4260796" y="5235418"/>
            <a:ext cx="47131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Count(iot) : 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감지한 인원 수</a:t>
            </a:r>
            <a:endParaRPr lang="ko-KR" altLang="en-US" sz="25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5E2EE8-9A39-4E79-9783-29F708FCB53F}"/>
              </a:ext>
            </a:extLst>
          </p:cNvPr>
          <p:cNvSpPr/>
          <p:nvPr/>
        </p:nvSpPr>
        <p:spPr>
          <a:xfrm>
            <a:off x="4260796" y="5799503"/>
            <a:ext cx="677300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Count(Vid) 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승하차 프로그램으로 계수한 인원 수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45341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EE96-A51C-4D31-9060-F4CFF404A7AA}"/>
              </a:ext>
            </a:extLst>
          </p:cNvPr>
          <p:cNvSpPr/>
          <p:nvPr/>
        </p:nvSpPr>
        <p:spPr>
          <a:xfrm>
            <a:off x="819434" y="2503663"/>
            <a:ext cx="71881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‘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인식을 통한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측정 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연구＇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21F834-AC90-4B77-B701-BCFA81FDDFD3}"/>
              </a:ext>
            </a:extLst>
          </p:cNvPr>
          <p:cNvSpPr/>
          <p:nvPr/>
        </p:nvSpPr>
        <p:spPr>
          <a:xfrm>
            <a:off x="819434" y="1864493"/>
            <a:ext cx="33425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 디자인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Ⅱ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후속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8E3AA-F2B2-4E34-8496-D3048D3F50D8}"/>
              </a:ext>
            </a:extLst>
          </p:cNvPr>
          <p:cNvSpPr/>
          <p:nvPr/>
        </p:nvSpPr>
        <p:spPr>
          <a:xfrm>
            <a:off x="3254176" y="3575418"/>
            <a:ext cx="1584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1884A4-8453-4D20-9E93-97D3E0F972D1}"/>
              </a:ext>
            </a:extLst>
          </p:cNvPr>
          <p:cNvSpPr/>
          <p:nvPr/>
        </p:nvSpPr>
        <p:spPr>
          <a:xfrm>
            <a:off x="1970550" y="4621914"/>
            <a:ext cx="43829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활용한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D68B61-71CC-4E9D-8D5B-1CDEFE889906}"/>
              </a:ext>
            </a:extLst>
          </p:cNvPr>
          <p:cNvSpPr/>
          <p:nvPr/>
        </p:nvSpPr>
        <p:spPr>
          <a:xfrm>
            <a:off x="2560878" y="5668410"/>
            <a:ext cx="29706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수집한 데이터를 저장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436930-A686-4D2C-846A-725AD404FCB7}"/>
              </a:ext>
            </a:extLst>
          </p:cNvPr>
          <p:cNvCxnSpPr>
            <a:cxnSpLocks/>
          </p:cNvCxnSpPr>
          <p:nvPr/>
        </p:nvCxnSpPr>
        <p:spPr>
          <a:xfrm>
            <a:off x="4046220" y="4052472"/>
            <a:ext cx="0" cy="5694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13ED82-C1FE-4AB3-B7BA-9595BC72ACFA}"/>
              </a:ext>
            </a:extLst>
          </p:cNvPr>
          <p:cNvCxnSpPr>
            <a:cxnSpLocks/>
          </p:cNvCxnSpPr>
          <p:nvPr/>
        </p:nvCxnSpPr>
        <p:spPr>
          <a:xfrm>
            <a:off x="4046220" y="5098968"/>
            <a:ext cx="0" cy="5694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51ECB-F4DD-4585-8977-A4AFA1D41E29}"/>
              </a:ext>
            </a:extLst>
          </p:cNvPr>
          <p:cNvSpPr/>
          <p:nvPr/>
        </p:nvSpPr>
        <p:spPr>
          <a:xfrm>
            <a:off x="4838264" y="3573979"/>
            <a:ext cx="61334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PIR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센서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wifi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아두이노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7B9AC3-071B-482F-8E1F-4310B02535F0}"/>
              </a:ext>
            </a:extLst>
          </p:cNvPr>
          <p:cNvSpPr/>
          <p:nvPr/>
        </p:nvSpPr>
        <p:spPr>
          <a:xfrm>
            <a:off x="6121891" y="4621914"/>
            <a:ext cx="362631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google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colab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동작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72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167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결과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03B972-7CA4-45B0-9FD3-1A6916500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59" y="2188378"/>
            <a:ext cx="32062080" cy="19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3F3E28-E50C-4899-9A68-5789F8AB5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1" y="2334176"/>
            <a:ext cx="22933544" cy="239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32E1F-6E40-4D82-BBFF-454AF4FB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85" y="1543765"/>
            <a:ext cx="6974406" cy="36002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7A2127-D5CD-4901-8747-804F3A6CC1AF}"/>
              </a:ext>
            </a:extLst>
          </p:cNvPr>
          <p:cNvSpPr/>
          <p:nvPr/>
        </p:nvSpPr>
        <p:spPr>
          <a:xfrm>
            <a:off x="3344921" y="5284223"/>
            <a:ext cx="23070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시뮬레이션 결과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316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내용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69959" y="1687643"/>
            <a:ext cx="883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3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3F3E28-E50C-4899-9A68-5789F8AB5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1" y="2334176"/>
            <a:ext cx="22933544" cy="239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7A2127-D5CD-4901-8747-804F3A6CC1AF}"/>
              </a:ext>
            </a:extLst>
          </p:cNvPr>
          <p:cNvSpPr/>
          <p:nvPr/>
        </p:nvSpPr>
        <p:spPr>
          <a:xfrm>
            <a:off x="929791" y="2707416"/>
            <a:ext cx="61334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버스에서의 실험 데이터를 얻지 못했음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C0F3A-70C7-4FB4-A922-796002F1218E}"/>
              </a:ext>
            </a:extLst>
          </p:cNvPr>
          <p:cNvSpPr/>
          <p:nvPr/>
        </p:nvSpPr>
        <p:spPr>
          <a:xfrm>
            <a:off x="929791" y="3378823"/>
            <a:ext cx="676980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시스템 활용 시 카드 태그와 관계없이 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승하차 계수 및 많은 정보를 데이터화 할 수 있음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104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향후 계획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21047C-7BDB-4816-AFB5-4B52BB8D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94" y="218049"/>
            <a:ext cx="24799214" cy="75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7A2127-D5CD-4901-8747-804F3A6CC1AF}"/>
              </a:ext>
            </a:extLst>
          </p:cNvPr>
          <p:cNvSpPr/>
          <p:nvPr/>
        </p:nvSpPr>
        <p:spPr>
          <a:xfrm>
            <a:off x="929791" y="2285476"/>
            <a:ext cx="89835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많은 데이터 확보를 위해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실험을 계속 진행하고 있습니다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74945D-0DE0-4054-9F3F-C7BA772A65A4}"/>
              </a:ext>
            </a:extLst>
          </p:cNvPr>
          <p:cNvSpPr/>
          <p:nvPr/>
        </p:nvSpPr>
        <p:spPr>
          <a:xfrm>
            <a:off x="929791" y="3071521"/>
            <a:ext cx="48061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정보과학회 논문 투고 예정입니다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96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85CF9D-72FA-40B1-B1DE-EDCBF3ED06BC}"/>
              </a:ext>
            </a:extLst>
          </p:cNvPr>
          <p:cNvSpPr/>
          <p:nvPr/>
        </p:nvSpPr>
        <p:spPr>
          <a:xfrm>
            <a:off x="4272888" y="2942055"/>
            <a:ext cx="3632726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5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0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EE96-A51C-4D31-9060-F4CFF404A7AA}"/>
              </a:ext>
            </a:extLst>
          </p:cNvPr>
          <p:cNvSpPr/>
          <p:nvPr/>
        </p:nvSpPr>
        <p:spPr>
          <a:xfrm>
            <a:off x="819434" y="2503663"/>
            <a:ext cx="71881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‘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안면 인식을 통한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측정 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연구＇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21F834-AC90-4B77-B701-BCFA81FDDFD3}"/>
              </a:ext>
            </a:extLst>
          </p:cNvPr>
          <p:cNvSpPr/>
          <p:nvPr/>
        </p:nvSpPr>
        <p:spPr>
          <a:xfrm>
            <a:off x="819434" y="1864493"/>
            <a:ext cx="33425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캡스톤 디자인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Ⅱ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후속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F483D-21A5-42AC-A8B7-D21F1AA80E22}"/>
              </a:ext>
            </a:extLst>
          </p:cNvPr>
          <p:cNvSpPr/>
          <p:nvPr/>
        </p:nvSpPr>
        <p:spPr>
          <a:xfrm>
            <a:off x="1652119" y="3087094"/>
            <a:ext cx="81099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딥러닝을 활용한 버스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 시스템 개발 연구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FDD0CF4-79C9-46C8-83B2-ED51EB4D767C}"/>
              </a:ext>
            </a:extLst>
          </p:cNvPr>
          <p:cNvCxnSpPr>
            <a:cxnSpLocks/>
          </p:cNvCxnSpPr>
          <p:nvPr/>
        </p:nvCxnSpPr>
        <p:spPr>
          <a:xfrm>
            <a:off x="819434" y="3288585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_x258030472" descr="EMB0000d6dc3499">
            <a:extLst>
              <a:ext uri="{FF2B5EF4-FFF2-40B4-BE49-F238E27FC236}">
                <a16:creationId xmlns:a16="http://schemas.microsoft.com/office/drawing/2014/main" id="{9179F633-A90D-4C39-9E4E-7ED051DE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43" y="3670525"/>
            <a:ext cx="4799414" cy="268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C0AAC8-6D9D-4A0C-BA8E-F73D0F1F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01" y="3930596"/>
            <a:ext cx="4210552" cy="15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386516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후속 연구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EE96-A51C-4D31-9060-F4CFF404A7AA}"/>
              </a:ext>
            </a:extLst>
          </p:cNvPr>
          <p:cNvSpPr/>
          <p:nvPr/>
        </p:nvSpPr>
        <p:spPr>
          <a:xfrm>
            <a:off x="770935" y="1759032"/>
            <a:ext cx="27430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 추가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51ECB-F4DD-4585-8977-A4AFA1D41E29}"/>
              </a:ext>
            </a:extLst>
          </p:cNvPr>
          <p:cNvSpPr/>
          <p:nvPr/>
        </p:nvSpPr>
        <p:spPr>
          <a:xfrm>
            <a:off x="1088697" y="2353293"/>
            <a:ext cx="86084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감지 시 좀 더 정확하게 승객의 위치를 파악하기 위함 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C59096-B71E-40C2-A216-849564A80ECE}"/>
              </a:ext>
            </a:extLst>
          </p:cNvPr>
          <p:cNvSpPr/>
          <p:nvPr/>
        </p:nvSpPr>
        <p:spPr>
          <a:xfrm>
            <a:off x="1088697" y="2830347"/>
            <a:ext cx="67633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여러 개의 초음파 센서를 사용하여 승객을 확인함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5" name="_x258026792" descr="EMB0000d6dc3442">
            <a:extLst>
              <a:ext uri="{FF2B5EF4-FFF2-40B4-BE49-F238E27FC236}">
                <a16:creationId xmlns:a16="http://schemas.microsoft.com/office/drawing/2014/main" id="{C7269612-11F4-4836-AC62-84F577D3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52" y="3680897"/>
            <a:ext cx="3489284" cy="26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8027352" descr="EMB0000d6dc3446">
            <a:extLst>
              <a:ext uri="{FF2B5EF4-FFF2-40B4-BE49-F238E27FC236}">
                <a16:creationId xmlns:a16="http://schemas.microsoft.com/office/drawing/2014/main" id="{CA0423CB-FBAC-4DCF-B2FE-1E9344F7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53" y="3702567"/>
            <a:ext cx="3549805" cy="26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C07AB5-C0B5-43F4-8B67-6DDE5CD19D46}"/>
              </a:ext>
            </a:extLst>
          </p:cNvPr>
          <p:cNvSpPr/>
          <p:nvPr/>
        </p:nvSpPr>
        <p:spPr>
          <a:xfrm>
            <a:off x="8654788" y="5830789"/>
            <a:ext cx="2387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설치 위치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98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386516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후속 연구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EE96-A51C-4D31-9060-F4CFF404A7AA}"/>
              </a:ext>
            </a:extLst>
          </p:cNvPr>
          <p:cNvSpPr/>
          <p:nvPr/>
        </p:nvSpPr>
        <p:spPr>
          <a:xfrm>
            <a:off x="770935" y="1513382"/>
            <a:ext cx="20794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웹서버 구축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51ECB-F4DD-4585-8977-A4AFA1D41E29}"/>
              </a:ext>
            </a:extLst>
          </p:cNvPr>
          <p:cNvSpPr/>
          <p:nvPr/>
        </p:nvSpPr>
        <p:spPr>
          <a:xfrm>
            <a:off x="1088697" y="2107643"/>
            <a:ext cx="67778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이전에는 단순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WIFI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통신을 이용해서 데이터 전송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C59096-B71E-40C2-A216-849564A80ECE}"/>
              </a:ext>
            </a:extLst>
          </p:cNvPr>
          <p:cNvSpPr/>
          <p:nvPr/>
        </p:nvSpPr>
        <p:spPr>
          <a:xfrm>
            <a:off x="1088697" y="2584697"/>
            <a:ext cx="79079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좀 더 빠른 처리 및 모듈화를 위하여 데이터베이스를 구축함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37197A-7516-4A21-9771-E61DBE0C090B}"/>
              </a:ext>
            </a:extLst>
          </p:cNvPr>
          <p:cNvSpPr/>
          <p:nvPr/>
        </p:nvSpPr>
        <p:spPr>
          <a:xfrm>
            <a:off x="1088697" y="4019568"/>
            <a:ext cx="87052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WIFI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모듈은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APACHE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웹서버 내 로컬 호스트에 있는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PHP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접속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17B8FC-E510-490C-A3DA-EA5FDC3A8E56}"/>
              </a:ext>
            </a:extLst>
          </p:cNvPr>
          <p:cNvSpPr/>
          <p:nvPr/>
        </p:nvSpPr>
        <p:spPr>
          <a:xfrm>
            <a:off x="770935" y="3451075"/>
            <a:ext cx="14638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                                                                                                                                                                                                                                                나눔스퀘어 ExtraBold"/>
                <a:ea typeface="나눔스퀘어 ExtraBold" panose="020B0600000101010101" pitchFamily="50" charset="-127"/>
              </a:rPr>
              <a:t>처리 과정</a:t>
            </a:r>
            <a:endParaRPr lang="en-US" altLang="ko-KR" sz="2500">
              <a:latin typeface="                                                                                                                                                                                                                                                나눔스퀘어 ExtraBold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15F35E-C4FD-42A8-80A4-CEE4BD1BC89D}"/>
              </a:ext>
            </a:extLst>
          </p:cNvPr>
          <p:cNvCxnSpPr>
            <a:cxnSpLocks/>
          </p:cNvCxnSpPr>
          <p:nvPr/>
        </p:nvCxnSpPr>
        <p:spPr>
          <a:xfrm>
            <a:off x="9793965" y="4258095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1F7FB5-EBF3-4625-9843-0ED36D2BB47D}"/>
              </a:ext>
            </a:extLst>
          </p:cNvPr>
          <p:cNvSpPr/>
          <p:nvPr/>
        </p:nvSpPr>
        <p:spPr>
          <a:xfrm>
            <a:off x="1088697" y="4609233"/>
            <a:ext cx="83282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전송된 값을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PHP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내에서 처리후 쿼리로 만듬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68FCEBD-1FF6-4397-A508-E929AEEFCB82}"/>
              </a:ext>
            </a:extLst>
          </p:cNvPr>
          <p:cNvCxnSpPr>
            <a:cxnSpLocks/>
          </p:cNvCxnSpPr>
          <p:nvPr/>
        </p:nvCxnSpPr>
        <p:spPr>
          <a:xfrm>
            <a:off x="7125054" y="4847223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BEE568-148A-4A56-B3C9-F66D7FAC0314}"/>
              </a:ext>
            </a:extLst>
          </p:cNvPr>
          <p:cNvSpPr/>
          <p:nvPr/>
        </p:nvSpPr>
        <p:spPr>
          <a:xfrm>
            <a:off x="1088697" y="5269166"/>
            <a:ext cx="45095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쿼리 데이터베이스에서 처리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09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386516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후속 연구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C07AB5-C0B5-43F4-8B67-6DDE5CD19D46}"/>
              </a:ext>
            </a:extLst>
          </p:cNvPr>
          <p:cNvSpPr/>
          <p:nvPr/>
        </p:nvSpPr>
        <p:spPr>
          <a:xfrm>
            <a:off x="5866424" y="5566346"/>
            <a:ext cx="59554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MariaDB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저장된 데이터 베이스 일부 화면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49" name="_x258028632" descr="EMB0000d6dc3449">
            <a:extLst>
              <a:ext uri="{FF2B5EF4-FFF2-40B4-BE49-F238E27FC236}">
                <a16:creationId xmlns:a16="http://schemas.microsoft.com/office/drawing/2014/main" id="{E8AE0E29-4E19-45C3-BB94-10FD296C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24" y="1864047"/>
            <a:ext cx="4338243" cy="35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40C4D-4F62-4692-89EC-2F1D78FA3CE9}"/>
              </a:ext>
            </a:extLst>
          </p:cNvPr>
          <p:cNvSpPr/>
          <p:nvPr/>
        </p:nvSpPr>
        <p:spPr>
          <a:xfrm>
            <a:off x="611099" y="5566346"/>
            <a:ext cx="27340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wampserver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C17A03-9A6A-4B3F-9A4A-D2C9A8A1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7" y="1864047"/>
            <a:ext cx="4840598" cy="33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386516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후속 연구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EE96-A51C-4D31-9060-F4CFF404A7AA}"/>
              </a:ext>
            </a:extLst>
          </p:cNvPr>
          <p:cNvSpPr/>
          <p:nvPr/>
        </p:nvSpPr>
        <p:spPr>
          <a:xfrm>
            <a:off x="770935" y="1513382"/>
            <a:ext cx="11560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GPS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51ECB-F4DD-4585-8977-A4AFA1D41E29}"/>
              </a:ext>
            </a:extLst>
          </p:cNvPr>
          <p:cNvSpPr/>
          <p:nvPr/>
        </p:nvSpPr>
        <p:spPr>
          <a:xfrm>
            <a:off x="1088697" y="2107643"/>
            <a:ext cx="48045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아두이노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추가로 사용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8029432" descr="EMB0000d6dc344f">
            <a:extLst>
              <a:ext uri="{FF2B5EF4-FFF2-40B4-BE49-F238E27FC236}">
                <a16:creationId xmlns:a16="http://schemas.microsoft.com/office/drawing/2014/main" id="{88213BD3-2A1E-42EC-BAFF-8AA044AB4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78" y="3249351"/>
            <a:ext cx="6008180" cy="28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F062CD-DC29-4719-BB1C-F1CB64923523}"/>
              </a:ext>
            </a:extLst>
          </p:cNvPr>
          <p:cNvSpPr/>
          <p:nvPr/>
        </p:nvSpPr>
        <p:spPr>
          <a:xfrm>
            <a:off x="1088697" y="2589418"/>
            <a:ext cx="891141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NMEA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코드 형식의 데이터 중 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GPGGA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코드를 위도 경도로 변환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41C7FB-A651-43BE-BE83-BE2047B1422A}"/>
              </a:ext>
            </a:extLst>
          </p:cNvPr>
          <p:cNvSpPr/>
          <p:nvPr/>
        </p:nvSpPr>
        <p:spPr>
          <a:xfrm>
            <a:off x="7549988" y="5627752"/>
            <a:ext cx="40382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모듈 데이터 시리얼 화면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07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386516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후속 연구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58027512" descr="EMB0000d6dc3455">
            <a:extLst>
              <a:ext uri="{FF2B5EF4-FFF2-40B4-BE49-F238E27FC236}">
                <a16:creationId xmlns:a16="http://schemas.microsoft.com/office/drawing/2014/main" id="{C6D8E298-8112-44C0-9C6D-1478B2EA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7" y="1405780"/>
            <a:ext cx="5741339" cy="31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84F93-EB4D-41CA-83F0-827E7FBB908C}"/>
              </a:ext>
            </a:extLst>
          </p:cNvPr>
          <p:cNvSpPr/>
          <p:nvPr/>
        </p:nvSpPr>
        <p:spPr>
          <a:xfrm>
            <a:off x="472935" y="4703053"/>
            <a:ext cx="57855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정류장 위치 및 현재 위치에 대한 표시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751C17-6D23-44A0-8953-E0B8B8A5B693}"/>
              </a:ext>
            </a:extLst>
          </p:cNvPr>
          <p:cNvSpPr/>
          <p:nvPr/>
        </p:nvSpPr>
        <p:spPr>
          <a:xfrm>
            <a:off x="472935" y="5492915"/>
            <a:ext cx="889698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Qgis 3.1.2v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정류장 위치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CSV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위도 경도를 통해 표현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699FF8-33CB-4E45-9EF5-FFFE61B3E6B9}"/>
              </a:ext>
            </a:extLst>
          </p:cNvPr>
          <p:cNvSpPr/>
          <p:nvPr/>
        </p:nvSpPr>
        <p:spPr>
          <a:xfrm>
            <a:off x="472935" y="5942768"/>
            <a:ext cx="110498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위치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값의 오차가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1~2m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차이로 크지 않았고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노선별 위치 비교가 가능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56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142081-2A7F-4E9F-B926-B572E800D5F2}"/>
              </a:ext>
            </a:extLst>
          </p:cNvPr>
          <p:cNvSpPr/>
          <p:nvPr/>
        </p:nvSpPr>
        <p:spPr>
          <a:xfrm>
            <a:off x="192830" y="182879"/>
            <a:ext cx="11792843" cy="6457072"/>
          </a:xfrm>
          <a:prstGeom prst="rect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108C3-FCCC-4C45-8A41-67D7888C8B6F}"/>
              </a:ext>
            </a:extLst>
          </p:cNvPr>
          <p:cNvSpPr/>
          <p:nvPr/>
        </p:nvSpPr>
        <p:spPr>
          <a:xfrm>
            <a:off x="499867" y="533829"/>
            <a:ext cx="20249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논문 주제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38BF7-BFF8-4B0B-B1AA-AA2C83E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ECF1041-4B13-470B-BA63-FFA5704D2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4D4F08-17FD-4486-8554-879076F47A3D}"/>
              </a:ext>
            </a:extLst>
          </p:cNvPr>
          <p:cNvSpPr/>
          <p:nvPr/>
        </p:nvSpPr>
        <p:spPr>
          <a:xfrm>
            <a:off x="854708" y="2197846"/>
            <a:ext cx="80169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IoT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딥러닝을 활용한 버스 승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계수 시스템 개발 연구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87B02-1C11-434B-A3C7-395C778FAB1B}"/>
              </a:ext>
            </a:extLst>
          </p:cNvPr>
          <p:cNvSpPr/>
          <p:nvPr/>
        </p:nvSpPr>
        <p:spPr>
          <a:xfrm>
            <a:off x="630325" y="1635121"/>
            <a:ext cx="1431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 제목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35CDE-80F5-4967-9133-11DC0828645A}"/>
              </a:ext>
            </a:extLst>
          </p:cNvPr>
          <p:cNvSpPr/>
          <p:nvPr/>
        </p:nvSpPr>
        <p:spPr>
          <a:xfrm>
            <a:off x="854708" y="4014472"/>
            <a:ext cx="7681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서론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A964BC-B53E-4731-A2E0-374ADA394DC5}"/>
              </a:ext>
            </a:extLst>
          </p:cNvPr>
          <p:cNvSpPr/>
          <p:nvPr/>
        </p:nvSpPr>
        <p:spPr>
          <a:xfrm>
            <a:off x="630325" y="3369278"/>
            <a:ext cx="1431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 구성</a:t>
            </a:r>
            <a:endParaRPr lang="en-US" altLang="ko-KR" sz="25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4FCF27-77C3-4D32-9C78-6DB76B3FCE64}"/>
              </a:ext>
            </a:extLst>
          </p:cNvPr>
          <p:cNvCxnSpPr>
            <a:cxnSpLocks/>
          </p:cNvCxnSpPr>
          <p:nvPr/>
        </p:nvCxnSpPr>
        <p:spPr>
          <a:xfrm>
            <a:off x="1717691" y="425299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561DB-1D08-402D-B399-7790D3923A3C}"/>
              </a:ext>
            </a:extLst>
          </p:cNvPr>
          <p:cNvSpPr/>
          <p:nvPr/>
        </p:nvSpPr>
        <p:spPr>
          <a:xfrm>
            <a:off x="2501386" y="4014472"/>
            <a:ext cx="21755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선행 연구 분석 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046DE-49F0-44D2-B256-755DEA65B464}"/>
              </a:ext>
            </a:extLst>
          </p:cNvPr>
          <p:cNvSpPr/>
          <p:nvPr/>
        </p:nvSpPr>
        <p:spPr>
          <a:xfrm>
            <a:off x="5514557" y="4014472"/>
            <a:ext cx="7681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lang="ko-KR" altLang="en-US" sz="25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46342C-07E4-4EAF-AC57-59B70A525B74}"/>
              </a:ext>
            </a:extLst>
          </p:cNvPr>
          <p:cNvSpPr/>
          <p:nvPr/>
        </p:nvSpPr>
        <p:spPr>
          <a:xfrm>
            <a:off x="7237733" y="4014472"/>
            <a:ext cx="7681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ko-KR" altLang="en-US" sz="25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916701-5559-4BA7-A36C-6F88914B907A}"/>
              </a:ext>
            </a:extLst>
          </p:cNvPr>
          <p:cNvSpPr/>
          <p:nvPr/>
        </p:nvSpPr>
        <p:spPr>
          <a:xfrm>
            <a:off x="1622867" y="4717702"/>
            <a:ext cx="1431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실험 결과</a:t>
            </a:r>
            <a:endParaRPr lang="ko-KR" altLang="en-US" sz="25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28D12-C39B-4270-B04F-FB892F81C19C}"/>
              </a:ext>
            </a:extLst>
          </p:cNvPr>
          <p:cNvSpPr/>
          <p:nvPr/>
        </p:nvSpPr>
        <p:spPr>
          <a:xfrm>
            <a:off x="3908823" y="4717702"/>
            <a:ext cx="7681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25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E2B2E6-03D6-44F0-A57C-7A669B9E7583}"/>
              </a:ext>
            </a:extLst>
          </p:cNvPr>
          <p:cNvCxnSpPr>
            <a:cxnSpLocks/>
          </p:cNvCxnSpPr>
          <p:nvPr/>
        </p:nvCxnSpPr>
        <p:spPr>
          <a:xfrm>
            <a:off x="4676982" y="425299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98CF2BA-6A49-43BF-98AD-57A57EEA33D2}"/>
              </a:ext>
            </a:extLst>
          </p:cNvPr>
          <p:cNvCxnSpPr>
            <a:cxnSpLocks/>
          </p:cNvCxnSpPr>
          <p:nvPr/>
        </p:nvCxnSpPr>
        <p:spPr>
          <a:xfrm>
            <a:off x="6398872" y="425299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D0B4DB-ACB8-4576-BD0F-DEF41CCDECD2}"/>
              </a:ext>
            </a:extLst>
          </p:cNvPr>
          <p:cNvCxnSpPr>
            <a:cxnSpLocks/>
          </p:cNvCxnSpPr>
          <p:nvPr/>
        </p:nvCxnSpPr>
        <p:spPr>
          <a:xfrm>
            <a:off x="894351" y="495622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DB89690-50AB-41B9-93C1-53812CF06C1D}"/>
              </a:ext>
            </a:extLst>
          </p:cNvPr>
          <p:cNvCxnSpPr>
            <a:cxnSpLocks/>
          </p:cNvCxnSpPr>
          <p:nvPr/>
        </p:nvCxnSpPr>
        <p:spPr>
          <a:xfrm>
            <a:off x="3054669" y="4956229"/>
            <a:ext cx="6888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667</Words>
  <Application>Microsoft Office PowerPoint</Application>
  <PresentationFormat>와이드스크린</PresentationFormat>
  <Paragraphs>128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나눔명조 ExtraBold</vt:lpstr>
      <vt:lpstr>나눔스퀘어 ExtraBold</vt:lpstr>
      <vt:lpstr>                                                                                                                                                                                                                                                나눔스퀘어 ExtraBold</vt:lpstr>
      <vt:lpstr>맑은 고딕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공부하고싶다</dc:title>
  <dc:creator>khl2bb@naver.com</dc:creator>
  <cp:lastModifiedBy>이호성</cp:lastModifiedBy>
  <cp:revision>83</cp:revision>
  <dcterms:created xsi:type="dcterms:W3CDTF">2020-06-26T04:37:47Z</dcterms:created>
  <dcterms:modified xsi:type="dcterms:W3CDTF">2020-07-08T13:43:09Z</dcterms:modified>
</cp:coreProperties>
</file>